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9" r:id="rId2"/>
    <p:sldId id="260" r:id="rId3"/>
    <p:sldId id="262" r:id="rId4"/>
    <p:sldId id="263" r:id="rId5"/>
    <p:sldId id="261" r:id="rId6"/>
    <p:sldId id="256" r:id="rId7"/>
    <p:sldId id="257" r:id="rId8"/>
  </p:sldIdLst>
  <p:sldSz cx="18288000" cy="10287000"/>
  <p:notesSz cx="6858000" cy="9144000"/>
  <p:embeddedFontLst>
    <p:embeddedFont>
      <p:font typeface="Aileron Heavy" pitchFamily="2" charset="77"/>
      <p:regular r:id="rId9"/>
      <p:bold r:id="rId10"/>
    </p:embeddedFont>
    <p:embeddedFont>
      <p:font typeface="Aileron Regular" pitchFamily="2" charset="77"/>
      <p:regular r:id="rId11"/>
    </p:embeddedFont>
    <p:embeddedFont>
      <p:font typeface="Aileron Regular Bold" pitchFamily="2" charset="77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lear Sans Regular" panose="020B0503030202020304" pitchFamily="34" charset="0"/>
      <p:regular r:id="rId18"/>
      <p:bold r:id="rId19"/>
      <p:italic r:id="rId20"/>
      <p:boldItalic r:id="rId21"/>
    </p:embeddedFont>
    <p:embeddedFont>
      <p:font typeface="HK Grotesk Bold" pitchFamily="2" charset="77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79" autoAdjust="0"/>
    <p:restoredTop sz="94598" autoAdjust="0"/>
  </p:normalViewPr>
  <p:slideViewPr>
    <p:cSldViewPr>
      <p:cViewPr varScale="1">
        <p:scale>
          <a:sx n="88" d="100"/>
          <a:sy n="88" d="100"/>
        </p:scale>
        <p:origin x="7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546210"/>
            <a:ext cx="3076212" cy="978333"/>
            <a:chOff x="0" y="0"/>
            <a:chExt cx="10367846" cy="3230880"/>
          </a:xfrm>
        </p:grpSpPr>
        <p:sp>
          <p:nvSpPr>
            <p:cNvPr id="3" name="Freeform 3"/>
            <p:cNvSpPr/>
            <p:nvPr/>
          </p:nvSpPr>
          <p:spPr>
            <a:xfrm>
              <a:off x="5080" y="12700"/>
              <a:ext cx="10352606" cy="3205480"/>
            </a:xfrm>
            <a:custGeom>
              <a:avLst/>
              <a:gdLst/>
              <a:ahLst/>
              <a:cxnLst/>
              <a:rect l="l" t="t" r="r" b="b"/>
              <a:pathLst>
                <a:path w="10352606" h="3205480">
                  <a:moveTo>
                    <a:pt x="9562665" y="3205480"/>
                  </a:moveTo>
                  <a:lnTo>
                    <a:pt x="0" y="3205480"/>
                  </a:lnTo>
                  <a:lnTo>
                    <a:pt x="791210" y="1602740"/>
                  </a:lnTo>
                  <a:lnTo>
                    <a:pt x="0" y="0"/>
                  </a:lnTo>
                  <a:lnTo>
                    <a:pt x="9562665" y="0"/>
                  </a:lnTo>
                  <a:lnTo>
                    <a:pt x="10352606" y="1602740"/>
                  </a:lnTo>
                  <a:lnTo>
                    <a:pt x="9562665" y="3205480"/>
                  </a:lnTo>
                  <a:close/>
                </a:path>
              </a:pathLst>
            </a:custGeom>
            <a:solidFill>
              <a:srgbClr val="86EA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317297" y="3546210"/>
            <a:ext cx="3076212" cy="978333"/>
            <a:chOff x="0" y="0"/>
            <a:chExt cx="10367846" cy="3230880"/>
          </a:xfrm>
        </p:grpSpPr>
        <p:sp>
          <p:nvSpPr>
            <p:cNvPr id="5" name="Freeform 5"/>
            <p:cNvSpPr/>
            <p:nvPr/>
          </p:nvSpPr>
          <p:spPr>
            <a:xfrm>
              <a:off x="5080" y="12700"/>
              <a:ext cx="10352606" cy="3205480"/>
            </a:xfrm>
            <a:custGeom>
              <a:avLst/>
              <a:gdLst/>
              <a:ahLst/>
              <a:cxnLst/>
              <a:rect l="l" t="t" r="r" b="b"/>
              <a:pathLst>
                <a:path w="10352606" h="3205480">
                  <a:moveTo>
                    <a:pt x="9562665" y="3205480"/>
                  </a:moveTo>
                  <a:lnTo>
                    <a:pt x="0" y="3205480"/>
                  </a:lnTo>
                  <a:lnTo>
                    <a:pt x="791210" y="1602740"/>
                  </a:lnTo>
                  <a:lnTo>
                    <a:pt x="0" y="0"/>
                  </a:lnTo>
                  <a:lnTo>
                    <a:pt x="9562665" y="0"/>
                  </a:lnTo>
                  <a:lnTo>
                    <a:pt x="10352606" y="1602740"/>
                  </a:lnTo>
                  <a:lnTo>
                    <a:pt x="9562665" y="3205480"/>
                  </a:lnTo>
                  <a:close/>
                </a:path>
              </a:pathLst>
            </a:custGeom>
            <a:solidFill>
              <a:srgbClr val="3EDAD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605894" y="3546210"/>
            <a:ext cx="3076212" cy="978333"/>
            <a:chOff x="0" y="0"/>
            <a:chExt cx="10367846" cy="3230880"/>
          </a:xfrm>
        </p:grpSpPr>
        <p:sp>
          <p:nvSpPr>
            <p:cNvPr id="7" name="Freeform 7"/>
            <p:cNvSpPr/>
            <p:nvPr/>
          </p:nvSpPr>
          <p:spPr>
            <a:xfrm>
              <a:off x="5080" y="12700"/>
              <a:ext cx="10352606" cy="3205480"/>
            </a:xfrm>
            <a:custGeom>
              <a:avLst/>
              <a:gdLst/>
              <a:ahLst/>
              <a:cxnLst/>
              <a:rect l="l" t="t" r="r" b="b"/>
              <a:pathLst>
                <a:path w="10352606" h="3205480">
                  <a:moveTo>
                    <a:pt x="9562665" y="3205480"/>
                  </a:moveTo>
                  <a:lnTo>
                    <a:pt x="0" y="3205480"/>
                  </a:lnTo>
                  <a:lnTo>
                    <a:pt x="791210" y="1602740"/>
                  </a:lnTo>
                  <a:lnTo>
                    <a:pt x="0" y="0"/>
                  </a:lnTo>
                  <a:lnTo>
                    <a:pt x="9562665" y="0"/>
                  </a:lnTo>
                  <a:lnTo>
                    <a:pt x="10352606" y="1602740"/>
                  </a:lnTo>
                  <a:lnTo>
                    <a:pt x="9562665" y="3205480"/>
                  </a:lnTo>
                  <a:close/>
                </a:path>
              </a:pathLst>
            </a:custGeom>
            <a:solidFill>
              <a:srgbClr val="37C9E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894491" y="3546210"/>
            <a:ext cx="3076212" cy="978333"/>
            <a:chOff x="0" y="0"/>
            <a:chExt cx="10367846" cy="3230880"/>
          </a:xfrm>
        </p:grpSpPr>
        <p:sp>
          <p:nvSpPr>
            <p:cNvPr id="9" name="Freeform 9"/>
            <p:cNvSpPr/>
            <p:nvPr/>
          </p:nvSpPr>
          <p:spPr>
            <a:xfrm>
              <a:off x="5080" y="12700"/>
              <a:ext cx="10352606" cy="3205480"/>
            </a:xfrm>
            <a:custGeom>
              <a:avLst/>
              <a:gdLst/>
              <a:ahLst/>
              <a:cxnLst/>
              <a:rect l="l" t="t" r="r" b="b"/>
              <a:pathLst>
                <a:path w="10352606" h="3205480">
                  <a:moveTo>
                    <a:pt x="9562665" y="3205480"/>
                  </a:moveTo>
                  <a:lnTo>
                    <a:pt x="0" y="3205480"/>
                  </a:lnTo>
                  <a:lnTo>
                    <a:pt x="791210" y="1602740"/>
                  </a:lnTo>
                  <a:lnTo>
                    <a:pt x="0" y="0"/>
                  </a:lnTo>
                  <a:lnTo>
                    <a:pt x="9562665" y="0"/>
                  </a:lnTo>
                  <a:lnTo>
                    <a:pt x="10352606" y="1602740"/>
                  </a:lnTo>
                  <a:lnTo>
                    <a:pt x="9562665" y="3205480"/>
                  </a:lnTo>
                  <a:close/>
                </a:path>
              </a:pathLst>
            </a:custGeom>
            <a:solidFill>
              <a:srgbClr val="2C92D5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4183088" y="3546210"/>
            <a:ext cx="3076212" cy="978333"/>
            <a:chOff x="0" y="0"/>
            <a:chExt cx="10367846" cy="3230880"/>
          </a:xfrm>
        </p:grpSpPr>
        <p:sp>
          <p:nvSpPr>
            <p:cNvPr id="11" name="Freeform 11"/>
            <p:cNvSpPr/>
            <p:nvPr/>
          </p:nvSpPr>
          <p:spPr>
            <a:xfrm>
              <a:off x="5080" y="12700"/>
              <a:ext cx="10352606" cy="3205480"/>
            </a:xfrm>
            <a:custGeom>
              <a:avLst/>
              <a:gdLst/>
              <a:ahLst/>
              <a:cxnLst/>
              <a:rect l="l" t="t" r="r" b="b"/>
              <a:pathLst>
                <a:path w="10352606" h="3205480">
                  <a:moveTo>
                    <a:pt x="9562665" y="3205480"/>
                  </a:moveTo>
                  <a:lnTo>
                    <a:pt x="0" y="3205480"/>
                  </a:lnTo>
                  <a:lnTo>
                    <a:pt x="791210" y="1602740"/>
                  </a:lnTo>
                  <a:lnTo>
                    <a:pt x="0" y="0"/>
                  </a:lnTo>
                  <a:lnTo>
                    <a:pt x="9562665" y="0"/>
                  </a:lnTo>
                  <a:lnTo>
                    <a:pt x="10352606" y="1602740"/>
                  </a:lnTo>
                  <a:lnTo>
                    <a:pt x="9562665" y="3205480"/>
                  </a:lnTo>
                  <a:close/>
                </a:path>
              </a:pathLst>
            </a:custGeom>
            <a:solidFill>
              <a:srgbClr val="13538A"/>
            </a:solidFill>
          </p:spPr>
        </p:sp>
      </p:grpSp>
      <p:sp>
        <p:nvSpPr>
          <p:cNvPr id="12" name="AutoShape 12"/>
          <p:cNvSpPr/>
          <p:nvPr/>
        </p:nvSpPr>
        <p:spPr>
          <a:xfrm>
            <a:off x="1179146" y="5081173"/>
            <a:ext cx="2775320" cy="3812025"/>
          </a:xfrm>
          <a:prstGeom prst="rect">
            <a:avLst/>
          </a:prstGeom>
          <a:solidFill>
            <a:srgbClr val="86EAE9"/>
          </a:solidFill>
        </p:spPr>
      </p:sp>
      <p:sp>
        <p:nvSpPr>
          <p:cNvPr id="13" name="TextBox 13"/>
          <p:cNvSpPr txBox="1"/>
          <p:nvPr/>
        </p:nvSpPr>
        <p:spPr>
          <a:xfrm>
            <a:off x="1567693" y="5652902"/>
            <a:ext cx="1998225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000000"/>
                </a:solidFill>
                <a:latin typeface="Aileron Regular"/>
              </a:rPr>
              <a:t>Songs Data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277765" y="3693483"/>
            <a:ext cx="578081" cy="607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spc="175">
                <a:solidFill>
                  <a:srgbClr val="FFFFFF"/>
                </a:solidFill>
                <a:latin typeface="Aileron Regular Bold"/>
              </a:rPr>
              <a:t>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854959" y="3693483"/>
            <a:ext cx="578081" cy="607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spc="175">
                <a:solidFill>
                  <a:srgbClr val="FFFFFF"/>
                </a:solidFill>
                <a:latin typeface="Aileron Regular Bold"/>
              </a:rPr>
              <a:t>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432154" y="3693483"/>
            <a:ext cx="578081" cy="607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spc="175">
                <a:solidFill>
                  <a:srgbClr val="FFFFFF"/>
                </a:solidFill>
                <a:latin typeface="Aileron Regular Bold"/>
              </a:rPr>
              <a:t>5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566362" y="3693483"/>
            <a:ext cx="578081" cy="607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spc="175">
                <a:solidFill>
                  <a:srgbClr val="FFFFFF"/>
                </a:solidFill>
                <a:latin typeface="Aileron Regular Bold"/>
              </a:rPr>
              <a:t>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143557" y="3693483"/>
            <a:ext cx="578081" cy="607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spc="175">
                <a:solidFill>
                  <a:srgbClr val="FFFFFF"/>
                </a:solidFill>
                <a:latin typeface="Aileron Regular Bold"/>
              </a:rPr>
              <a:t>4</a:t>
            </a:r>
          </a:p>
        </p:txBody>
      </p:sp>
      <p:grpSp>
        <p:nvGrpSpPr>
          <p:cNvPr id="19" name="Group 19"/>
          <p:cNvGrpSpPr>
            <a:grpSpLocks noChangeAspect="1"/>
          </p:cNvGrpSpPr>
          <p:nvPr/>
        </p:nvGrpSpPr>
        <p:grpSpPr>
          <a:xfrm rot="-10800000">
            <a:off x="2344630" y="4810743"/>
            <a:ext cx="444353" cy="298769"/>
            <a:chOff x="0" y="0"/>
            <a:chExt cx="1930400" cy="129794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l="l" t="t" r="r" b="b"/>
              <a:pathLst>
                <a:path w="1930400" h="129794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86EAE9"/>
            </a:solidFill>
          </p:spPr>
        </p:sp>
      </p:grpSp>
      <p:sp>
        <p:nvSpPr>
          <p:cNvPr id="21" name="AutoShape 21"/>
          <p:cNvSpPr/>
          <p:nvPr/>
        </p:nvSpPr>
        <p:spPr>
          <a:xfrm>
            <a:off x="4467743" y="5081173"/>
            <a:ext cx="2775320" cy="3812025"/>
          </a:xfrm>
          <a:prstGeom prst="rect">
            <a:avLst/>
          </a:prstGeom>
          <a:solidFill>
            <a:srgbClr val="3EDAD8"/>
          </a:solidFill>
        </p:spPr>
      </p:sp>
      <p:sp>
        <p:nvSpPr>
          <p:cNvPr id="22" name="TextBox 22"/>
          <p:cNvSpPr txBox="1"/>
          <p:nvPr/>
        </p:nvSpPr>
        <p:spPr>
          <a:xfrm>
            <a:off x="4856291" y="5433827"/>
            <a:ext cx="1998225" cy="869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000000"/>
                </a:solidFill>
                <a:latin typeface="Aileron Regular"/>
              </a:rPr>
              <a:t>Artist + Track Data</a:t>
            </a:r>
          </a:p>
        </p:txBody>
      </p:sp>
      <p:grpSp>
        <p:nvGrpSpPr>
          <p:cNvPr id="23" name="Group 23"/>
          <p:cNvGrpSpPr>
            <a:grpSpLocks noChangeAspect="1"/>
          </p:cNvGrpSpPr>
          <p:nvPr/>
        </p:nvGrpSpPr>
        <p:grpSpPr>
          <a:xfrm rot="-10800000">
            <a:off x="5633227" y="4810743"/>
            <a:ext cx="444353" cy="298769"/>
            <a:chOff x="0" y="0"/>
            <a:chExt cx="1930400" cy="129794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l="l" t="t" r="r" b="b"/>
              <a:pathLst>
                <a:path w="1930400" h="129794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3EDAD8"/>
            </a:solidFill>
          </p:spPr>
        </p:sp>
      </p:grpSp>
      <p:sp>
        <p:nvSpPr>
          <p:cNvPr id="25" name="AutoShape 25"/>
          <p:cNvSpPr/>
          <p:nvPr/>
        </p:nvSpPr>
        <p:spPr>
          <a:xfrm>
            <a:off x="7756340" y="5081173"/>
            <a:ext cx="2775320" cy="3812025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26" name="TextBox 26"/>
          <p:cNvSpPr txBox="1"/>
          <p:nvPr/>
        </p:nvSpPr>
        <p:spPr>
          <a:xfrm>
            <a:off x="8144888" y="5652902"/>
            <a:ext cx="1998225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000000"/>
                </a:solidFill>
                <a:latin typeface="Aileron Regular"/>
              </a:rPr>
              <a:t>Genre Data</a:t>
            </a:r>
          </a:p>
        </p:txBody>
      </p:sp>
      <p:grpSp>
        <p:nvGrpSpPr>
          <p:cNvPr id="27" name="Group 27"/>
          <p:cNvGrpSpPr>
            <a:grpSpLocks noChangeAspect="1"/>
          </p:cNvGrpSpPr>
          <p:nvPr/>
        </p:nvGrpSpPr>
        <p:grpSpPr>
          <a:xfrm rot="-10800000">
            <a:off x="8921824" y="4810743"/>
            <a:ext cx="444353" cy="298769"/>
            <a:chOff x="0" y="0"/>
            <a:chExt cx="1930400" cy="129794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l="l" t="t" r="r" b="b"/>
              <a:pathLst>
                <a:path w="1930400" h="129794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37C9EF"/>
            </a:solidFill>
          </p:spPr>
        </p:sp>
      </p:grpSp>
      <p:sp>
        <p:nvSpPr>
          <p:cNvPr id="29" name="AutoShape 29"/>
          <p:cNvSpPr/>
          <p:nvPr/>
        </p:nvSpPr>
        <p:spPr>
          <a:xfrm>
            <a:off x="14333534" y="5081173"/>
            <a:ext cx="2775320" cy="3812025"/>
          </a:xfrm>
          <a:prstGeom prst="rect">
            <a:avLst/>
          </a:prstGeom>
          <a:solidFill>
            <a:srgbClr val="13538A"/>
          </a:solidFill>
        </p:spPr>
      </p:sp>
      <p:sp>
        <p:nvSpPr>
          <p:cNvPr id="30" name="TextBox 30"/>
          <p:cNvSpPr txBox="1"/>
          <p:nvPr/>
        </p:nvSpPr>
        <p:spPr>
          <a:xfrm>
            <a:off x="14722082" y="5433827"/>
            <a:ext cx="1998225" cy="869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FFFFFF"/>
                </a:solidFill>
                <a:latin typeface="Aileron Regular"/>
              </a:rPr>
              <a:t>Process Song DB</a:t>
            </a:r>
          </a:p>
        </p:txBody>
      </p:sp>
      <p:grpSp>
        <p:nvGrpSpPr>
          <p:cNvPr id="31" name="Group 31"/>
          <p:cNvGrpSpPr>
            <a:grpSpLocks noChangeAspect="1"/>
          </p:cNvGrpSpPr>
          <p:nvPr/>
        </p:nvGrpSpPr>
        <p:grpSpPr>
          <a:xfrm rot="-10800000">
            <a:off x="15499018" y="4810743"/>
            <a:ext cx="444353" cy="298769"/>
            <a:chOff x="0" y="0"/>
            <a:chExt cx="1930400" cy="129794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l="l" t="t" r="r" b="b"/>
              <a:pathLst>
                <a:path w="1930400" h="129794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13538A"/>
            </a:solidFill>
          </p:spPr>
        </p:sp>
      </p:grpSp>
      <p:sp>
        <p:nvSpPr>
          <p:cNvPr id="33" name="AutoShape 33"/>
          <p:cNvSpPr/>
          <p:nvPr/>
        </p:nvSpPr>
        <p:spPr>
          <a:xfrm>
            <a:off x="11044937" y="5081173"/>
            <a:ext cx="2775320" cy="3812025"/>
          </a:xfrm>
          <a:prstGeom prst="rect">
            <a:avLst/>
          </a:prstGeom>
          <a:solidFill>
            <a:srgbClr val="2C92D5"/>
          </a:solidFill>
        </p:spPr>
      </p:sp>
      <p:sp>
        <p:nvSpPr>
          <p:cNvPr id="34" name="TextBox 34"/>
          <p:cNvSpPr txBox="1"/>
          <p:nvPr/>
        </p:nvSpPr>
        <p:spPr>
          <a:xfrm>
            <a:off x="11433485" y="5652902"/>
            <a:ext cx="1998225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000000"/>
                </a:solidFill>
                <a:latin typeface="Aileron Regular"/>
              </a:rPr>
              <a:t>Lyrics BoW</a:t>
            </a:r>
          </a:p>
        </p:txBody>
      </p:sp>
      <p:grpSp>
        <p:nvGrpSpPr>
          <p:cNvPr id="35" name="Group 35"/>
          <p:cNvGrpSpPr>
            <a:grpSpLocks noChangeAspect="1"/>
          </p:cNvGrpSpPr>
          <p:nvPr/>
        </p:nvGrpSpPr>
        <p:grpSpPr>
          <a:xfrm rot="-10800000">
            <a:off x="12210421" y="4810743"/>
            <a:ext cx="444353" cy="298769"/>
            <a:chOff x="0" y="0"/>
            <a:chExt cx="1930400" cy="129794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l="l" t="t" r="r" b="b"/>
              <a:pathLst>
                <a:path w="1930400" h="129794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2C92D5"/>
            </a:solidFill>
          </p:spPr>
        </p:sp>
      </p:grpSp>
      <p:grpSp>
        <p:nvGrpSpPr>
          <p:cNvPr id="37" name="Group 37"/>
          <p:cNvGrpSpPr/>
          <p:nvPr/>
        </p:nvGrpSpPr>
        <p:grpSpPr>
          <a:xfrm>
            <a:off x="3534358" y="1735498"/>
            <a:ext cx="11187724" cy="1039832"/>
            <a:chOff x="0" y="0"/>
            <a:chExt cx="14916965" cy="1386443"/>
          </a:xfrm>
        </p:grpSpPr>
        <p:sp>
          <p:nvSpPr>
            <p:cNvPr id="38" name="TextBox 38"/>
            <p:cNvSpPr txBox="1"/>
            <p:nvPr/>
          </p:nvSpPr>
          <p:spPr>
            <a:xfrm>
              <a:off x="0" y="807746"/>
              <a:ext cx="14916965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r>
                <a:rPr lang="en-US" sz="2600" u="none" spc="130" dirty="0">
                  <a:solidFill>
                    <a:srgbClr val="191919"/>
                  </a:solidFill>
                  <a:latin typeface="Aileron Regular"/>
                </a:rPr>
                <a:t>5-Steps of Feature Engineering for Music Recommendation Engine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-47625"/>
              <a:ext cx="14916965" cy="767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spc="107">
                  <a:solidFill>
                    <a:srgbClr val="13538A"/>
                  </a:solidFill>
                  <a:latin typeface="Aileron Heavy"/>
                </a:rPr>
                <a:t> DATA PROCESSING PIPELINE 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251817" y="6527128"/>
            <a:ext cx="2629977" cy="1463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99"/>
              </a:lnSpc>
            </a:pPr>
            <a:r>
              <a:rPr lang="en-US" sz="1600" spc="80">
                <a:solidFill>
                  <a:srgbClr val="191919"/>
                </a:solidFill>
                <a:latin typeface="Aileron Regular"/>
              </a:rPr>
              <a:t>Original data set provided by GreatLearning Team as input</a:t>
            </a:r>
          </a:p>
          <a:p>
            <a:pPr>
              <a:lnSpc>
                <a:spcPts val="2399"/>
              </a:lnSpc>
            </a:pPr>
            <a:endParaRPr lang="en-US" sz="1600" spc="80">
              <a:solidFill>
                <a:srgbClr val="191919"/>
              </a:solidFill>
              <a:latin typeface="Aileron Regular"/>
            </a:endParaRPr>
          </a:p>
          <a:p>
            <a:pPr>
              <a:lnSpc>
                <a:spcPts val="2400"/>
              </a:lnSpc>
            </a:pPr>
            <a:endParaRPr lang="en-US" sz="1600" spc="80">
              <a:solidFill>
                <a:srgbClr val="191919"/>
              </a:solidFill>
              <a:latin typeface="Aileron Regular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4613086" y="6527128"/>
            <a:ext cx="2629977" cy="1167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99"/>
              </a:lnSpc>
            </a:pPr>
            <a:r>
              <a:rPr lang="en-US" sz="1599" spc="79">
                <a:solidFill>
                  <a:srgbClr val="191919"/>
                </a:solidFill>
                <a:latin typeface="Aileron Regular"/>
              </a:rPr>
              <a:t>Add Track ID and Artist data from SQLite track_metadata.db </a:t>
            </a:r>
          </a:p>
          <a:p>
            <a:pPr>
              <a:lnSpc>
                <a:spcPts val="2400"/>
              </a:lnSpc>
            </a:pPr>
            <a:endParaRPr lang="en-US" sz="1599" spc="79">
              <a:solidFill>
                <a:srgbClr val="191919"/>
              </a:solidFill>
              <a:latin typeface="Aileron Regular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7893608" y="6475227"/>
            <a:ext cx="2500783" cy="1167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99"/>
              </a:lnSpc>
            </a:pPr>
            <a:r>
              <a:rPr lang="en-US" sz="1599" spc="79">
                <a:solidFill>
                  <a:srgbClr val="191919"/>
                </a:solidFill>
                <a:latin typeface="Aileron Regular"/>
              </a:rPr>
              <a:t>Add genre data to songs provided by TU Wien Informatics </a:t>
            </a:r>
          </a:p>
          <a:p>
            <a:pPr>
              <a:lnSpc>
                <a:spcPts val="2400"/>
              </a:lnSpc>
            </a:pPr>
            <a:endParaRPr lang="en-US" sz="1599" spc="79">
              <a:solidFill>
                <a:srgbClr val="191919"/>
              </a:solidFill>
              <a:latin typeface="Aileron Regular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14406206" y="6527128"/>
            <a:ext cx="2629977" cy="175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5439" lvl="1" indent="-172720">
              <a:lnSpc>
                <a:spcPts val="2399"/>
              </a:lnSpc>
              <a:buFont typeface="Arial"/>
              <a:buChar char="•"/>
            </a:pPr>
            <a:r>
              <a:rPr lang="en-US" sz="1599" spc="79">
                <a:solidFill>
                  <a:srgbClr val="E9EEE5"/>
                </a:solidFill>
                <a:latin typeface="Aileron Regular"/>
              </a:rPr>
              <a:t>Handle missing values</a:t>
            </a:r>
          </a:p>
          <a:p>
            <a:pPr marL="345439" lvl="1" indent="-172720">
              <a:lnSpc>
                <a:spcPts val="2399"/>
              </a:lnSpc>
              <a:buFont typeface="Arial"/>
              <a:buChar char="•"/>
            </a:pPr>
            <a:r>
              <a:rPr lang="en-US" sz="1599" spc="79">
                <a:solidFill>
                  <a:srgbClr val="E9EEE5"/>
                </a:solidFill>
                <a:latin typeface="Aileron Regular"/>
              </a:rPr>
              <a:t>Handle null</a:t>
            </a:r>
          </a:p>
          <a:p>
            <a:pPr marL="345439" lvl="1" indent="-172720">
              <a:lnSpc>
                <a:spcPts val="2399"/>
              </a:lnSpc>
              <a:buFont typeface="Arial"/>
              <a:buChar char="•"/>
            </a:pPr>
            <a:r>
              <a:rPr lang="en-US" sz="1599" spc="79">
                <a:solidFill>
                  <a:srgbClr val="E9EEE5"/>
                </a:solidFill>
                <a:latin typeface="Aileron Regular"/>
              </a:rPr>
              <a:t>Handle duplicates</a:t>
            </a:r>
          </a:p>
          <a:p>
            <a:pPr marL="345439" lvl="1" indent="-172720">
              <a:lnSpc>
                <a:spcPts val="2399"/>
              </a:lnSpc>
              <a:buFont typeface="Arial"/>
              <a:buChar char="•"/>
            </a:pPr>
            <a:r>
              <a:rPr lang="en-US" sz="1599" spc="79">
                <a:solidFill>
                  <a:srgbClr val="E9EEE5"/>
                </a:solidFill>
                <a:latin typeface="Aileron Regular"/>
              </a:rPr>
              <a:t>Drop unimportant features</a:t>
            </a:r>
          </a:p>
          <a:p>
            <a:pPr>
              <a:lnSpc>
                <a:spcPts val="2400"/>
              </a:lnSpc>
            </a:pPr>
            <a:endParaRPr lang="en-US" sz="1599" spc="79">
              <a:solidFill>
                <a:srgbClr val="E9EEE5"/>
              </a:solidFill>
              <a:latin typeface="Aileron Regular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11190280" y="6517603"/>
            <a:ext cx="2629977" cy="1472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sz="1599" spc="79">
                <a:solidFill>
                  <a:srgbClr val="191919"/>
                </a:solidFill>
                <a:latin typeface="Aileron Regular"/>
              </a:rPr>
              <a:t>MusicXMatch dataset containing a list of the 5000 words the most used in the songs in Bag of Word format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istogram&#10;&#10;Description automatically generated">
            <a:extLst>
              <a:ext uri="{FF2B5EF4-FFF2-40B4-BE49-F238E27FC236}">
                <a16:creationId xmlns:a16="http://schemas.microsoft.com/office/drawing/2014/main" id="{BBF2FAA3-0D76-934D-9EDA-A4CC7B6A9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04900"/>
            <a:ext cx="9845040" cy="43434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A26282F-AC8B-6046-AB26-76041CF59BE1}"/>
              </a:ext>
            </a:extLst>
          </p:cNvPr>
          <p:cNvSpPr/>
          <p:nvPr/>
        </p:nvSpPr>
        <p:spPr>
          <a:xfrm>
            <a:off x="914400" y="592060"/>
            <a:ext cx="3271408" cy="4916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ts val="3640"/>
              </a:lnSpc>
            </a:pPr>
            <a:r>
              <a:rPr lang="en-US" spc="130" dirty="0">
                <a:solidFill>
                  <a:srgbClr val="191919"/>
                </a:solidFill>
                <a:latin typeface="Aileron Regular"/>
              </a:rPr>
              <a:t>Number of Songs per year</a:t>
            </a:r>
          </a:p>
        </p:txBody>
      </p:sp>
      <p:pic>
        <p:nvPicPr>
          <p:cNvPr id="17" name="Picture 16" descr="Chart, histogram&#10;&#10;Description automatically generated">
            <a:extLst>
              <a:ext uri="{FF2B5EF4-FFF2-40B4-BE49-F238E27FC236}">
                <a16:creationId xmlns:a16="http://schemas.microsoft.com/office/drawing/2014/main" id="{D8A46174-607F-2B4B-B502-D0F7B99057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840" y="1071033"/>
            <a:ext cx="7857169" cy="760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274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, histogram&#10;&#10;Description automatically generated">
            <a:extLst>
              <a:ext uri="{FF2B5EF4-FFF2-40B4-BE49-F238E27FC236}">
                <a16:creationId xmlns:a16="http://schemas.microsoft.com/office/drawing/2014/main" id="{BA3C700C-5CCF-584F-9493-45A610D7D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800100"/>
            <a:ext cx="8331200" cy="8305800"/>
          </a:xfrm>
          <a:prstGeom prst="rect">
            <a:avLst/>
          </a:prstGeom>
        </p:spPr>
      </p:pic>
      <p:pic>
        <p:nvPicPr>
          <p:cNvPr id="5" name="Picture 4" descr="Chart, bar chart, histogram&#10;&#10;Description automatically generated">
            <a:extLst>
              <a:ext uri="{FF2B5EF4-FFF2-40B4-BE49-F238E27FC236}">
                <a16:creationId xmlns:a16="http://schemas.microsoft.com/office/drawing/2014/main" id="{E2B53678-EB59-F84B-AE9C-7E2F6E020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00" y="844550"/>
            <a:ext cx="9359900" cy="821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689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734F0B0B-2C6D-604D-9B3C-745E89509B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40267"/>
            <a:ext cx="9238422" cy="5943600"/>
          </a:xfrm>
          <a:prstGeom prst="rect">
            <a:avLst/>
          </a:prstGeom>
        </p:spPr>
      </p:pic>
      <p:pic>
        <p:nvPicPr>
          <p:cNvPr id="5" name="Picture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51B64940-72E1-D04B-80D3-1F8DA5F678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500" y="4881033"/>
            <a:ext cx="10350500" cy="4978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BEAF3F9-566F-B045-A47F-B012471B8DCD}"/>
              </a:ext>
            </a:extLst>
          </p:cNvPr>
          <p:cNvSpPr/>
          <p:nvPr/>
        </p:nvSpPr>
        <p:spPr>
          <a:xfrm>
            <a:off x="8305800" y="4389360"/>
            <a:ext cx="3978653" cy="4916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ts val="3640"/>
              </a:lnSpc>
            </a:pPr>
            <a:r>
              <a:rPr lang="en-US" spc="130" dirty="0">
                <a:solidFill>
                  <a:srgbClr val="191919"/>
                </a:solidFill>
                <a:latin typeface="Aileron Regular"/>
              </a:rPr>
              <a:t>Artist distribution by geography</a:t>
            </a:r>
          </a:p>
        </p:txBody>
      </p:sp>
    </p:spTree>
    <p:extLst>
      <p:ext uri="{BB962C8B-B14F-4D97-AF65-F5344CB8AC3E}">
        <p14:creationId xmlns:p14="http://schemas.microsoft.com/office/powerpoint/2010/main" val="4220823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41822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A26282F-AC8B-6046-AB26-76041CF59BE1}"/>
              </a:ext>
            </a:extLst>
          </p:cNvPr>
          <p:cNvSpPr/>
          <p:nvPr/>
        </p:nvSpPr>
        <p:spPr>
          <a:xfrm>
            <a:off x="1150935" y="2670991"/>
            <a:ext cx="5373109" cy="21952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kern="1200" spc="13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How songs are recorded across the world?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0935" y="1022442"/>
            <a:ext cx="1692574" cy="1270809"/>
            <a:chOff x="668003" y="1684057"/>
            <a:chExt cx="1128382" cy="847206"/>
          </a:xfrm>
        </p:grpSpPr>
        <p:sp>
          <p:nvSpPr>
            <p:cNvPr id="71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1" name="TextBox 3">
            <a:extLst>
              <a:ext uri="{FF2B5EF4-FFF2-40B4-BE49-F238E27FC236}">
                <a16:creationId xmlns:a16="http://schemas.microsoft.com/office/drawing/2014/main" id="{6C907763-2C43-7944-9952-0BA7BAF88424}"/>
              </a:ext>
            </a:extLst>
          </p:cNvPr>
          <p:cNvSpPr txBox="1"/>
          <p:nvPr/>
        </p:nvSpPr>
        <p:spPr>
          <a:xfrm>
            <a:off x="1150935" y="5074681"/>
            <a:ext cx="5373108" cy="41898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</a:rPr>
              <a:t>The drill-in world map allows us to visualize how songs are recorded across the world. </a:t>
            </a:r>
            <a:endParaRPr lang="en-US" sz="260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</a:rPr>
              <a:t>You can drill in to identify that there are –</a:t>
            </a:r>
            <a:endParaRPr lang="en-US" sz="260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</a:rPr>
              <a:t>82 songs recorded in Mumbai,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</a:rPr>
              <a:t>36 songs in Pune,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</a:rPr>
              <a:t>139 songs in Chennai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</a:rPr>
              <a:t>29 in Karnataka etc.</a:t>
            </a:r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AD9170C3-19F3-F249-893D-45360FCEF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978" y="1496501"/>
            <a:ext cx="9963798" cy="64266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4F9AC1-DF23-F240-8922-1C21134AD023}"/>
              </a:ext>
            </a:extLst>
          </p:cNvPr>
          <p:cNvSpPr txBox="1"/>
          <p:nvPr/>
        </p:nvSpPr>
        <p:spPr>
          <a:xfrm>
            <a:off x="3369733" y="863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987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9258300"/>
          </a:xfrm>
          <a:prstGeom prst="rect">
            <a:avLst/>
          </a:prstGeom>
          <a:solidFill>
            <a:srgbClr val="F0F2F6"/>
          </a:solidFill>
        </p:spPr>
      </p:sp>
      <p:grpSp>
        <p:nvGrpSpPr>
          <p:cNvPr id="3" name="Group 3"/>
          <p:cNvGrpSpPr/>
          <p:nvPr/>
        </p:nvGrpSpPr>
        <p:grpSpPr>
          <a:xfrm>
            <a:off x="12575231" y="2508327"/>
            <a:ext cx="4684069" cy="2155954"/>
            <a:chOff x="0" y="0"/>
            <a:chExt cx="6245425" cy="2874605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6245425" cy="16218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9600"/>
                </a:lnSpc>
              </a:pPr>
              <a:r>
                <a:rPr lang="en-US" sz="8000">
                  <a:solidFill>
                    <a:srgbClr val="F0F2F6"/>
                  </a:solidFill>
                  <a:latin typeface="HK Grotesk Bold"/>
                </a:rPr>
                <a:t>Solution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696761"/>
              <a:ext cx="6245425" cy="11778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0F2F6"/>
                  </a:solidFill>
                  <a:latin typeface="Clear Sans Regular"/>
                </a:rPr>
                <a:t>List 1-3 ways your company proposes to solve them.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539367" y="1947029"/>
            <a:ext cx="7719933" cy="3365180"/>
            <a:chOff x="0" y="0"/>
            <a:chExt cx="10293244" cy="4486906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"/>
              <a:ext cx="10293244" cy="3234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9600"/>
                </a:lnSpc>
              </a:pPr>
              <a:r>
                <a:rPr lang="en-US" sz="8000">
                  <a:solidFill>
                    <a:srgbClr val="302B70"/>
                  </a:solidFill>
                  <a:latin typeface="HK Grotesk Bold"/>
                </a:rPr>
                <a:t>Item Similarity Based Model 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299538"/>
              <a:ext cx="10293244" cy="1187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39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02B70"/>
                  </a:solidFill>
                  <a:latin typeface="Clear Sans Regular"/>
                </a:rPr>
                <a:t>calculating similarities between a</a:t>
              </a:r>
            </a:p>
            <a:p>
              <a:pPr algn="r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02B70"/>
                  </a:solidFill>
                  <a:latin typeface="Clear Sans Regular"/>
                </a:rPr>
                <a:t>user’s items and the other items in our dataset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8700" y="1028700"/>
            <a:ext cx="6353528" cy="7415794"/>
            <a:chOff x="0" y="0"/>
            <a:chExt cx="8471370" cy="988772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9525"/>
              <a:ext cx="8471370" cy="12249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>
                  <a:solidFill>
                    <a:srgbClr val="302B70"/>
                  </a:solidFill>
                  <a:latin typeface="HK Grotesk Bold"/>
                </a:rPr>
                <a:t>01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269040"/>
              <a:ext cx="8471370" cy="1179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02B70"/>
                  </a:solidFill>
                  <a:latin typeface="Clear Sans Regular"/>
                </a:rPr>
                <a:t>Create rating matrix - used implicit user Feedback and mean mean-centering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402452"/>
              <a:ext cx="8471370" cy="12249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>
                  <a:solidFill>
                    <a:srgbClr val="302B70"/>
                  </a:solidFill>
                  <a:latin typeface="HK Grotesk Bold"/>
                </a:rPr>
                <a:t>02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4681016"/>
              <a:ext cx="8471370" cy="1179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02B70"/>
                  </a:solidFill>
                  <a:latin typeface="Clear Sans Regular"/>
                </a:rPr>
                <a:t>Computing the Distance Between songs using cosine similarity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814428"/>
              <a:ext cx="8471370" cy="12249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>
                  <a:solidFill>
                    <a:srgbClr val="302B70"/>
                  </a:solidFill>
                  <a:latin typeface="HK Grotesk Bold"/>
                </a:rPr>
                <a:t>03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8092993"/>
              <a:ext cx="8471370" cy="17947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02B70"/>
                  </a:solidFill>
                  <a:latin typeface="Clear Sans Regular"/>
                </a:rPr>
                <a:t>Finding Top N Song Recommendations using the nearest N songs for the given Song being listen by the user</a:t>
              </a:r>
            </a:p>
          </p:txBody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399334" y="5576865"/>
            <a:ext cx="4710135" cy="471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040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9258300"/>
          </a:xfrm>
          <a:prstGeom prst="rect">
            <a:avLst/>
          </a:prstGeom>
          <a:solidFill>
            <a:srgbClr val="F0F2F6"/>
          </a:solidFill>
        </p:spPr>
      </p:sp>
      <p:grpSp>
        <p:nvGrpSpPr>
          <p:cNvPr id="3" name="Group 3"/>
          <p:cNvGrpSpPr/>
          <p:nvPr/>
        </p:nvGrpSpPr>
        <p:grpSpPr>
          <a:xfrm>
            <a:off x="12575231" y="2508327"/>
            <a:ext cx="4684069" cy="2155954"/>
            <a:chOff x="0" y="0"/>
            <a:chExt cx="6245425" cy="2874605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6245425" cy="16218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9600"/>
                </a:lnSpc>
              </a:pPr>
              <a:r>
                <a:rPr lang="en-US" sz="8000">
                  <a:solidFill>
                    <a:srgbClr val="F0F2F6"/>
                  </a:solidFill>
                  <a:latin typeface="HK Grotesk Bold"/>
                </a:rPr>
                <a:t>Solution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696761"/>
              <a:ext cx="6245425" cy="11778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0F2F6"/>
                  </a:solidFill>
                  <a:latin typeface="Clear Sans Regular"/>
                </a:rPr>
                <a:t>List 1-3 ways your company proposes to solve them.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539367" y="1947029"/>
            <a:ext cx="7719933" cy="3365180"/>
            <a:chOff x="0" y="0"/>
            <a:chExt cx="10293244" cy="4486906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"/>
              <a:ext cx="10293244" cy="3234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9600"/>
                </a:lnSpc>
              </a:pPr>
              <a:r>
                <a:rPr lang="en-US" sz="8000">
                  <a:solidFill>
                    <a:srgbClr val="302B70"/>
                  </a:solidFill>
                  <a:latin typeface="HK Grotesk Bold"/>
                </a:rPr>
                <a:t>Latent Factors Model 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309063"/>
              <a:ext cx="10293244" cy="11778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02B70"/>
                  </a:solidFill>
                  <a:latin typeface="Clear Sans Regular"/>
                </a:rPr>
                <a:t>Leverage the power of matrix factorization to deal with sparsity in user taste profile subset.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8700" y="669243"/>
            <a:ext cx="6353528" cy="7415794"/>
            <a:chOff x="0" y="0"/>
            <a:chExt cx="8471370" cy="988772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9525"/>
              <a:ext cx="8471370" cy="12249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>
                  <a:solidFill>
                    <a:srgbClr val="302B70"/>
                  </a:solidFill>
                  <a:latin typeface="HK Grotesk Bold"/>
                </a:rPr>
                <a:t>01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269040"/>
              <a:ext cx="8471370" cy="1179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02B70"/>
                  </a:solidFill>
                  <a:latin typeface="Clear Sans Regular"/>
                </a:rPr>
                <a:t>User-Song taste - Derive and normalize Implicit Rating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402452"/>
              <a:ext cx="8471370" cy="12249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>
                  <a:solidFill>
                    <a:srgbClr val="302B70"/>
                  </a:solidFill>
                  <a:latin typeface="HK Grotesk Bold"/>
                </a:rPr>
                <a:t>02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4681016"/>
              <a:ext cx="8471370" cy="17947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02B70"/>
                  </a:solidFill>
                  <a:latin typeface="Clear Sans Regular"/>
                </a:rPr>
                <a:t>Matrix factorization using Singular value decomposition (SVD) to obtain U, S, and V matrices. Reduce S to 50 latent factors.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7429323"/>
              <a:ext cx="8471370" cy="12249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>
                  <a:solidFill>
                    <a:srgbClr val="302B70"/>
                  </a:solidFill>
                  <a:latin typeface="HK Grotesk Bold"/>
                </a:rPr>
                <a:t>03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8707888"/>
              <a:ext cx="8471370" cy="1179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02B70"/>
                  </a:solidFill>
                  <a:latin typeface="Clear Sans Regular"/>
                </a:rPr>
                <a:t>Use truncated resultant matrix U*St and  S t*V for prediction or recommendations </a:t>
              </a:r>
            </a:p>
          </p:txBody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868400" y="6296295"/>
            <a:ext cx="3776978" cy="377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927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307</Words>
  <Application>Microsoft Macintosh PowerPoint</Application>
  <PresentationFormat>Custom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</vt:lpstr>
      <vt:lpstr>Aileron Heavy</vt:lpstr>
      <vt:lpstr>Clear Sans Regular</vt:lpstr>
      <vt:lpstr>Arial</vt:lpstr>
      <vt:lpstr>Aileron Regular</vt:lpstr>
      <vt:lpstr>Aileron Regular Bold</vt:lpstr>
      <vt:lpstr>HK Grotesk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Arrow Chart Presentation</dc:title>
  <cp:lastModifiedBy>Sachin Sawant</cp:lastModifiedBy>
  <cp:revision>7</cp:revision>
  <dcterms:created xsi:type="dcterms:W3CDTF">2006-08-16T00:00:00Z</dcterms:created>
  <dcterms:modified xsi:type="dcterms:W3CDTF">2021-01-23T16:40:18Z</dcterms:modified>
  <dc:identifier>DAETIOVXfRA</dc:identifier>
</cp:coreProperties>
</file>

<file path=docProps/thumbnail.jpeg>
</file>